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Gelasio Semi Bold"/>
      <p:regular r:id="rId15"/>
    </p:embeddedFont>
    <p:embeddedFont>
      <p:font typeface="Gelasio Semi Bold"/>
      <p:regular r:id="rId16"/>
    </p:embeddedFont>
    <p:embeddedFont>
      <p:font typeface="Gelasio Semi Bold"/>
      <p:regular r:id="rId17"/>
    </p:embeddedFont>
    <p:embeddedFont>
      <p:font typeface="Gelasio Semi Bold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Analysis of 3,900 transactions to reveal spending patterns, segments, product preferences, and subscription behavior to guide strategic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666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Dataset Snapshot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15578"/>
            <a:ext cx="2367558" cy="3847267"/>
          </a:xfrm>
          <a:prstGeom prst="roundRect">
            <a:avLst>
              <a:gd name="adj" fmla="val 1437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942392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Scope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432810"/>
            <a:ext cx="19139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3,900 rows × 18 columns covering demographics, purchases, and behavior.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388162" y="2715578"/>
            <a:ext cx="2367558" cy="3847267"/>
          </a:xfrm>
          <a:prstGeom prst="roundRect">
            <a:avLst>
              <a:gd name="adj" fmla="val 1437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3614976" y="2942392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614976" y="3432810"/>
            <a:ext cx="1913930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Age, Gender, Location, Item, Category, Purchase Amount, Season, Rating, Subscription, Shipping, Discounts.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982533" y="2715578"/>
            <a:ext cx="2367558" cy="3847267"/>
          </a:xfrm>
          <a:prstGeom prst="roundRect">
            <a:avLst>
              <a:gd name="adj" fmla="val 1437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6209348" y="2942392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Quality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209348" y="3432810"/>
            <a:ext cx="19139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37 missing values in Review Rating; addressed during cleaning.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0053" y="1323261"/>
            <a:ext cx="5682972" cy="537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Python EDA &amp; Preparation</a:t>
            </a:r>
            <a:endParaRPr lang="en-US" sz="3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0053" y="2369106"/>
            <a:ext cx="7568684" cy="422433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375934" y="2294453"/>
            <a:ext cx="85963" cy="85963"/>
          </a:xfrm>
          <a:prstGeom prst="roundRect">
            <a:avLst>
              <a:gd name="adj" fmla="val 531857"/>
            </a:avLst>
          </a:prstGeom>
          <a:solidFill>
            <a:srgbClr val="D3C5B6"/>
          </a:solidFill>
          <a:ln/>
        </p:spPr>
      </p:sp>
      <p:sp>
        <p:nvSpPr>
          <p:cNvPr id="5" name="Text 2"/>
          <p:cNvSpPr/>
          <p:nvPr/>
        </p:nvSpPr>
        <p:spPr>
          <a:xfrm>
            <a:off x="9592270" y="2203133"/>
            <a:ext cx="2265878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Loading &amp; Inspection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9592270" y="2602230"/>
            <a:ext cx="3665458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Imported with pandas; used df.info() and .describe() for structure and summaries.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9375934" y="3438287"/>
            <a:ext cx="85963" cy="85963"/>
          </a:xfrm>
          <a:prstGeom prst="roundRect">
            <a:avLst>
              <a:gd name="adj" fmla="val 531857"/>
            </a:avLst>
          </a:prstGeom>
          <a:solidFill>
            <a:srgbClr val="D3C5B6"/>
          </a:solidFill>
          <a:ln/>
        </p:spPr>
      </p:sp>
      <p:sp>
        <p:nvSpPr>
          <p:cNvPr id="8" name="Text 5"/>
          <p:cNvSpPr/>
          <p:nvPr/>
        </p:nvSpPr>
        <p:spPr>
          <a:xfrm>
            <a:off x="9592270" y="3346966"/>
            <a:ext cx="2150388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Missing Data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592270" y="3746063"/>
            <a:ext cx="3665458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Imputed Review Rating with category median values.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9375934" y="4582120"/>
            <a:ext cx="85963" cy="85963"/>
          </a:xfrm>
          <a:prstGeom prst="roundRect">
            <a:avLst>
              <a:gd name="adj" fmla="val 531857"/>
            </a:avLst>
          </a:prstGeom>
          <a:solidFill>
            <a:srgbClr val="D3C5B6"/>
          </a:solidFill>
          <a:ln/>
        </p:spPr>
      </p:sp>
      <p:sp>
        <p:nvSpPr>
          <p:cNvPr id="11" name="Text 8"/>
          <p:cNvSpPr/>
          <p:nvPr/>
        </p:nvSpPr>
        <p:spPr>
          <a:xfrm>
            <a:off x="9592270" y="4490799"/>
            <a:ext cx="2173724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Feature Engineering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9592270" y="4889897"/>
            <a:ext cx="36654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Added age_group and purchase_frequency_days; standardized column names to snake_case.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9375934" y="5967889"/>
            <a:ext cx="85963" cy="85963"/>
          </a:xfrm>
          <a:prstGeom prst="roundRect">
            <a:avLst>
              <a:gd name="adj" fmla="val 531857"/>
            </a:avLst>
          </a:prstGeom>
          <a:solidFill>
            <a:srgbClr val="D3C5B6"/>
          </a:solidFill>
          <a:ln/>
        </p:spPr>
      </p:sp>
      <p:sp>
        <p:nvSpPr>
          <p:cNvPr id="14" name="Text 11"/>
          <p:cNvSpPr/>
          <p:nvPr/>
        </p:nvSpPr>
        <p:spPr>
          <a:xfrm>
            <a:off x="9592270" y="5876568"/>
            <a:ext cx="2150388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Redundancy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9592270" y="6275665"/>
            <a:ext cx="3665458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Dropped promo_code_used after checking redundancy with discount_applied.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5417"/>
            <a:ext cx="81124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SQL Analysis — Key Findings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47824"/>
            <a:ext cx="1205984" cy="7453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83262" y="3547824"/>
            <a:ext cx="26691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283262" y="4392573"/>
            <a:ext cx="266914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Male: 157,890 • Female: 75,191 — clear revenue gap favoring male customers.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547824"/>
            <a:ext cx="1205984" cy="7453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25364" y="3547824"/>
            <a:ext cx="26691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725364" y="4392573"/>
            <a:ext cx="266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839 rows identified where customers used discounts yet spent above average.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547824"/>
            <a:ext cx="1205984" cy="74533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167467" y="3547824"/>
            <a:ext cx="26691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Top Rated Products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167467" y="4392573"/>
            <a:ext cx="266914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5 by avg rating: Gloves (3.86), Sandals (3.84), Boots (3.82), Hat (3.80), Skirt (3.78).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74884" y="1292304"/>
            <a:ext cx="7021592" cy="574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Behavioral &amp; Shipping Insights</a:t>
            </a:r>
            <a:endParaRPr lang="en-US" sz="3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4884" y="2257187"/>
            <a:ext cx="8085296" cy="451270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516189" y="2462034"/>
            <a:ext cx="91797" cy="91797"/>
          </a:xfrm>
          <a:prstGeom prst="roundRect">
            <a:avLst>
              <a:gd name="adj" fmla="val 498055"/>
            </a:avLst>
          </a:prstGeom>
          <a:solidFill>
            <a:srgbClr val="D3C5B6"/>
          </a:solidFill>
          <a:ln/>
        </p:spPr>
      </p:sp>
      <p:sp>
        <p:nvSpPr>
          <p:cNvPr id="5" name="Text 2"/>
          <p:cNvSpPr/>
          <p:nvPr/>
        </p:nvSpPr>
        <p:spPr>
          <a:xfrm>
            <a:off x="9756815" y="2364462"/>
            <a:ext cx="2460665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Shipping Comparison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9756815" y="2800350"/>
            <a:ext cx="3906083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Average purchase: Standard = 58.46, Express = 60.48 — express slightly higher.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9516189" y="3727906"/>
            <a:ext cx="91797" cy="91797"/>
          </a:xfrm>
          <a:prstGeom prst="roundRect">
            <a:avLst>
              <a:gd name="adj" fmla="val 498055"/>
            </a:avLst>
          </a:prstGeom>
          <a:solidFill>
            <a:srgbClr val="D3C5B6"/>
          </a:solidFill>
          <a:ln/>
        </p:spPr>
      </p:sp>
      <p:sp>
        <p:nvSpPr>
          <p:cNvPr id="8" name="Text 5"/>
          <p:cNvSpPr/>
          <p:nvPr/>
        </p:nvSpPr>
        <p:spPr>
          <a:xfrm>
            <a:off x="9756815" y="3630335"/>
            <a:ext cx="3600212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Subscribers vs Non-Subscribers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9756815" y="4066222"/>
            <a:ext cx="3906083" cy="1064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Subscribers: 1,053 customers, avg spend 59.49, total revenue 62,645. Non-subscribers: 2,847 customers, avg spend 59.87, total revenue 170,436.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9516189" y="5525988"/>
            <a:ext cx="91797" cy="91797"/>
          </a:xfrm>
          <a:prstGeom prst="roundRect">
            <a:avLst>
              <a:gd name="adj" fmla="val 498055"/>
            </a:avLst>
          </a:prstGeom>
          <a:solidFill>
            <a:srgbClr val="D3C5B6"/>
          </a:solidFill>
          <a:ln/>
        </p:spPr>
      </p:sp>
      <p:sp>
        <p:nvSpPr>
          <p:cNvPr id="11" name="Text 8"/>
          <p:cNvSpPr/>
          <p:nvPr/>
        </p:nvSpPr>
        <p:spPr>
          <a:xfrm>
            <a:off x="9756815" y="5428417"/>
            <a:ext cx="3419713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Discount-Dependent Products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9756815" y="5864304"/>
            <a:ext cx="3906083" cy="798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Highest discount rates: Hat 50.00%, Sneakers 49.66%, Coat 49.07%, Sweater 48.17%, Pants 47.37%.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7183"/>
            <a:ext cx="83255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Segmentation &amp; Top Products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39591"/>
            <a:ext cx="1829753" cy="22871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0102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 Segments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0068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Loyal: 3,116 • Returning: 701 • New: 83 — majority classified as Loyal.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439591"/>
            <a:ext cx="1829753" cy="22871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010269"/>
            <a:ext cx="35744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Top Products by Category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500687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Accessories: Jewelry, Sunglasses, Belt. Clothing: Blouse, Pants, Shirt. Footwear: Sandals, Shoes, Sneakers. Outerwear: Jacket, Coat.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439591"/>
            <a:ext cx="1829753" cy="22871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010269"/>
            <a:ext cx="31593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50068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Young Adult: 62,143 • Middle-aged: 59,197 • Adult: 55,978 • Senior: 55,763.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Dashboard Highlights (Power BI)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Dashboard visualizes: Subscription split (27% Yes / 73% No), Revenue by Category (Clothing ~100K highest), Sales by Category (Clothing ~1,800 highest), Revenue &amp; Sales by Age Group (Young Adult leads).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620" y="632936"/>
            <a:ext cx="7604760" cy="1374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Business Recommendations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69620" y="2326838"/>
            <a:ext cx="3695819" cy="2355056"/>
          </a:xfrm>
          <a:prstGeom prst="roundRect">
            <a:avLst>
              <a:gd name="adj" fmla="val 6212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39140" y="2326838"/>
            <a:ext cx="121920" cy="2355056"/>
          </a:xfrm>
          <a:prstGeom prst="roundRect">
            <a:avLst>
              <a:gd name="adj" fmla="val 27055"/>
            </a:avLst>
          </a:prstGeom>
          <a:solidFill>
            <a:srgbClr val="D3C5B6"/>
          </a:solidFill>
          <a:ln/>
        </p:spPr>
      </p:sp>
      <p:sp>
        <p:nvSpPr>
          <p:cNvPr id="6" name="Text 3"/>
          <p:cNvSpPr/>
          <p:nvPr/>
        </p:nvSpPr>
        <p:spPr>
          <a:xfrm>
            <a:off x="1111329" y="2577108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111329" y="3048595"/>
            <a:ext cx="3103840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Promote exclusive benefits to convert non-subscribers and lift recurring revenue.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78561" y="2326838"/>
            <a:ext cx="3695819" cy="2355056"/>
          </a:xfrm>
          <a:prstGeom prst="roundRect">
            <a:avLst>
              <a:gd name="adj" fmla="val 6212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48081" y="2326838"/>
            <a:ext cx="121920" cy="2355056"/>
          </a:xfrm>
          <a:prstGeom prst="roundRect">
            <a:avLst>
              <a:gd name="adj" fmla="val 27055"/>
            </a:avLst>
          </a:prstGeom>
          <a:solidFill>
            <a:srgbClr val="D3C5B6"/>
          </a:solidFill>
          <a:ln/>
        </p:spPr>
      </p:sp>
      <p:sp>
        <p:nvSpPr>
          <p:cNvPr id="10" name="Text 7"/>
          <p:cNvSpPr/>
          <p:nvPr/>
        </p:nvSpPr>
        <p:spPr>
          <a:xfrm>
            <a:off x="5020270" y="2577108"/>
            <a:ext cx="3103840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 Loyalty Programs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020270" y="3392210"/>
            <a:ext cx="3103840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Reward repeat buyers to expand the Loyal segment and increase lifetime value.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69620" y="4895017"/>
            <a:ext cx="3695819" cy="2701528"/>
          </a:xfrm>
          <a:prstGeom prst="roundRect">
            <a:avLst>
              <a:gd name="adj" fmla="val 5416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39140" y="4895017"/>
            <a:ext cx="121920" cy="2701528"/>
          </a:xfrm>
          <a:prstGeom prst="roundRect">
            <a:avLst>
              <a:gd name="adj" fmla="val 27055"/>
            </a:avLst>
          </a:prstGeom>
          <a:solidFill>
            <a:srgbClr val="D3C5B6"/>
          </a:solidFill>
          <a:ln/>
        </p:spPr>
      </p:sp>
      <p:sp>
        <p:nvSpPr>
          <p:cNvPr id="14" name="Text 11"/>
          <p:cNvSpPr/>
          <p:nvPr/>
        </p:nvSpPr>
        <p:spPr>
          <a:xfrm>
            <a:off x="1111329" y="5145286"/>
            <a:ext cx="3103840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Review Discount Policy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111329" y="5960388"/>
            <a:ext cx="3103840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Balance promotional lift with margins; target discounts to high-conversion SKUs.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4678561" y="4895017"/>
            <a:ext cx="3695819" cy="2701528"/>
          </a:xfrm>
          <a:prstGeom prst="roundRect">
            <a:avLst>
              <a:gd name="adj" fmla="val 5416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4648081" y="4895017"/>
            <a:ext cx="121920" cy="2701528"/>
          </a:xfrm>
          <a:prstGeom prst="roundRect">
            <a:avLst>
              <a:gd name="adj" fmla="val 27055"/>
            </a:avLst>
          </a:prstGeom>
          <a:solidFill>
            <a:srgbClr val="D3C5B6"/>
          </a:solidFill>
          <a:ln/>
        </p:spPr>
      </p:sp>
      <p:sp>
        <p:nvSpPr>
          <p:cNvPr id="18" name="Text 15"/>
          <p:cNvSpPr/>
          <p:nvPr/>
        </p:nvSpPr>
        <p:spPr>
          <a:xfrm>
            <a:off x="5020270" y="5145286"/>
            <a:ext cx="3103840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Product Positioning &amp; Targeting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5020270" y="5960388"/>
            <a:ext cx="3103840" cy="1385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top-rated, best-selling items in campaigns and target high-revenue age groups and express-shipping users.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2026-02-25T07:40:18Z</dcterms:created>
  <dcterms:modified xsi:type="dcterms:W3CDTF">2026-02-25T07:40:18Z</dcterms:modified>
</cp:coreProperties>
</file>